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4344" r:id="rId1"/>
  </p:sldMasterIdLst>
  <p:sldIdLst>
    <p:sldId id="256" r:id="rId2"/>
    <p:sldId id="257" r:id="rId3"/>
    <p:sldId id="263" r:id="rId4"/>
    <p:sldId id="260" r:id="rId5"/>
    <p:sldId id="259" r:id="rId6"/>
    <p:sldId id="261" r:id="rId7"/>
    <p:sldId id="264" r:id="rId8"/>
    <p:sldId id="265" r:id="rId9"/>
    <p:sldId id="258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04"/>
    <p:restoredTop sz="95470"/>
  </p:normalViewPr>
  <p:slideViewPr>
    <p:cSldViewPr snapToGrid="0" snapToObjects="1">
      <p:cViewPr varScale="1">
        <p:scale>
          <a:sx n="82" d="100"/>
          <a:sy n="82" d="100"/>
        </p:scale>
        <p:origin x="200" y="5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1160EA64-D806-43AC-9DF2-F8C432F32B4C}" type="datetimeFigureOut">
              <a:rPr lang="en-US" smtClean="0"/>
              <a:t>10/23/19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2687362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10/23/19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44820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1160EA64-D806-43AC-9DF2-F8C432F32B4C}" type="datetimeFigureOut">
              <a:rPr lang="en-US" smtClean="0"/>
              <a:t>10/23/19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53546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1160EA64-D806-43AC-9DF2-F8C432F32B4C}" type="datetimeFigureOut">
              <a:rPr lang="en-US" smtClean="0"/>
              <a:t>10/23/19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01765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1160EA64-D806-43AC-9DF2-F8C432F32B4C}" type="datetimeFigureOut">
              <a:rPr lang="en-US" smtClean="0"/>
              <a:t>10/23/19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34607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10/23/19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36950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10/23/19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74373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10/23/19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19060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1160EA64-D806-43AC-9DF2-F8C432F32B4C}" type="datetimeFigureOut">
              <a:rPr lang="en-US" smtClean="0"/>
              <a:t>10/23/19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28429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10/23/19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10787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1160EA64-D806-43AC-9DF2-F8C432F32B4C}" type="datetimeFigureOut">
              <a:rPr lang="en-US" smtClean="0"/>
              <a:t>10/23/19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43993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10/23/19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0849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10/23/19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79931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smtClean="0"/>
              <a:t>10/23/19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34120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smtClean="0"/>
              <a:t>10/23/19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59680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10/23/19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53995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B0DB6-F5C7-45FB-8CF3-31B45F9C2DAC}" type="datetimeFigureOut">
              <a:rPr lang="en-US" smtClean="0"/>
              <a:t>10/23/19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5560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60EA64-D806-43AC-9DF2-F8C432F32B4C}" type="datetimeFigureOut">
              <a:rPr lang="en-US" smtClean="0"/>
              <a:t>10/23/19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797306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345" r:id="rId1"/>
    <p:sldLayoutId id="2147484346" r:id="rId2"/>
    <p:sldLayoutId id="2147484347" r:id="rId3"/>
    <p:sldLayoutId id="2147484348" r:id="rId4"/>
    <p:sldLayoutId id="2147484349" r:id="rId5"/>
    <p:sldLayoutId id="2147484350" r:id="rId6"/>
    <p:sldLayoutId id="2147484351" r:id="rId7"/>
    <p:sldLayoutId id="2147484352" r:id="rId8"/>
    <p:sldLayoutId id="2147484353" r:id="rId9"/>
    <p:sldLayoutId id="2147484354" r:id="rId10"/>
    <p:sldLayoutId id="2147484355" r:id="rId11"/>
    <p:sldLayoutId id="2147484356" r:id="rId12"/>
    <p:sldLayoutId id="2147484357" r:id="rId13"/>
    <p:sldLayoutId id="2147484358" r:id="rId14"/>
    <p:sldLayoutId id="2147484359" r:id="rId15"/>
    <p:sldLayoutId id="2147484360" r:id="rId16"/>
    <p:sldLayoutId id="2147484361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tiff"/><Relationship Id="rId3" Type="http://schemas.openxmlformats.org/officeDocument/2006/relationships/hyperlink" Target="https://github.com/padamson" TargetMode="External"/><Relationship Id="rId7" Type="http://schemas.openxmlformats.org/officeDocument/2006/relationships/hyperlink" Target="https://www.linkedin.com/in/pauleadamson/" TargetMode="External"/><Relationship Id="rId2" Type="http://schemas.openxmlformats.org/officeDocument/2006/relationships/hyperlink" Target="mailto:paul.adamson.01@gmail.com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tiff"/><Relationship Id="rId5" Type="http://schemas.openxmlformats.org/officeDocument/2006/relationships/hyperlink" Target="https://twitter.com/PaulEAdamson" TargetMode="External"/><Relationship Id="rId10" Type="http://schemas.openxmlformats.org/officeDocument/2006/relationships/image" Target="../media/image6.tiff"/><Relationship Id="rId4" Type="http://schemas.openxmlformats.org/officeDocument/2006/relationships/image" Target="../media/image3.tiff"/><Relationship Id="rId9" Type="http://schemas.openxmlformats.org/officeDocument/2006/relationships/hyperlink" Target="https://stackoverflow.com/users/4257137/drpositron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tacamp.com/community/blog/python-scientific-computing-case" TargetMode="External"/><Relationship Id="rId2" Type="http://schemas.openxmlformats.org/officeDocument/2006/relationships/hyperlink" Target="https://www.aiche.org/academy/webinars/should-i-py-or-should-i-fortran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pypl.github.io/PYPL.html" TargetMode="External"/><Relationship Id="rId4" Type="http://schemas.openxmlformats.org/officeDocument/2006/relationships/image" Target="../media/image7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naconda.com/distribution/#download-section" TargetMode="External"/><Relationship Id="rId2" Type="http://schemas.openxmlformats.org/officeDocument/2006/relationships/hyperlink" Target="https://docs.anaconda.com/anaconda/install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padamson/python_cheme/archive/master.zip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earncheme.com/" TargetMode="External"/><Relationship Id="rId2" Type="http://schemas.openxmlformats.org/officeDocument/2006/relationships/hyperlink" Target="http://jckantor.github.io/CBE20255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pypl.github.io/PYPL.htm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3D107-ADAA-6E47-B8C2-8A1E23E73D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2025111"/>
          </a:xfrm>
        </p:spPr>
        <p:txBody>
          <a:bodyPr>
            <a:normAutofit/>
          </a:bodyPr>
          <a:lstStyle/>
          <a:p>
            <a:r>
              <a:rPr lang="en-US" dirty="0"/>
              <a:t>Python for chemical engineers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077CE9-8E96-A24F-8792-AF42A64AA1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51012" y="2758698"/>
            <a:ext cx="8676222" cy="3595607"/>
          </a:xfrm>
        </p:spPr>
        <p:txBody>
          <a:bodyPr>
            <a:noAutofit/>
          </a:bodyPr>
          <a:lstStyle/>
          <a:p>
            <a:r>
              <a:rPr lang="en-US" sz="2800" dirty="0"/>
              <a:t>Getting Started</a:t>
            </a:r>
          </a:p>
          <a:p>
            <a:endParaRPr lang="en-US" dirty="0"/>
          </a:p>
          <a:p>
            <a:r>
              <a:rPr lang="en-US" dirty="0"/>
              <a:t>Paul Adamson, PhD</a:t>
            </a:r>
          </a:p>
          <a:p>
            <a:r>
              <a:rPr lang="en-US" dirty="0">
                <a:hlinkClick r:id="rId2"/>
              </a:rPr>
              <a:t>paul.adamson.01@gmail.com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October 23, 2019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AC563A0-8854-1641-8202-54DAD725E6CF}"/>
              </a:ext>
            </a:extLst>
          </p:cNvPr>
          <p:cNvGrpSpPr/>
          <p:nvPr/>
        </p:nvGrpSpPr>
        <p:grpSpPr>
          <a:xfrm>
            <a:off x="2029388" y="4556501"/>
            <a:ext cx="3283997" cy="481096"/>
            <a:chOff x="4473010" y="5263609"/>
            <a:chExt cx="3283997" cy="481096"/>
          </a:xfrm>
        </p:grpSpPr>
        <p:pic>
          <p:nvPicPr>
            <p:cNvPr id="8" name="Picture 7">
              <a:hlinkClick r:id="rId3"/>
              <a:extLst>
                <a:ext uri="{FF2B5EF4-FFF2-40B4-BE49-F238E27FC236}">
                  <a16:creationId xmlns:a16="http://schemas.microsoft.com/office/drawing/2014/main" id="{FC2F2604-B4A6-0047-B6FB-C6DC6D8BA50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43086" y="5263609"/>
              <a:ext cx="479426" cy="479426"/>
            </a:xfrm>
            <a:prstGeom prst="rect">
              <a:avLst/>
            </a:prstGeom>
          </p:spPr>
        </p:pic>
        <p:pic>
          <p:nvPicPr>
            <p:cNvPr id="9" name="Picture 8">
              <a:hlinkClick r:id="rId5"/>
              <a:extLst>
                <a:ext uri="{FF2B5EF4-FFF2-40B4-BE49-F238E27FC236}">
                  <a16:creationId xmlns:a16="http://schemas.microsoft.com/office/drawing/2014/main" id="{640FF984-C3C9-C645-9C30-3D348F58FFE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409174" y="5263609"/>
              <a:ext cx="478844" cy="478844"/>
            </a:xfrm>
            <a:prstGeom prst="rect">
              <a:avLst/>
            </a:prstGeom>
          </p:spPr>
        </p:pic>
        <p:pic>
          <p:nvPicPr>
            <p:cNvPr id="10" name="Picture 9">
              <a:hlinkClick r:id="rId7"/>
              <a:extLst>
                <a:ext uri="{FF2B5EF4-FFF2-40B4-BE49-F238E27FC236}">
                  <a16:creationId xmlns:a16="http://schemas.microsoft.com/office/drawing/2014/main" id="{91D8F898-D286-0244-8294-72CBB330597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473010" y="5263609"/>
              <a:ext cx="481096" cy="481096"/>
            </a:xfrm>
            <a:prstGeom prst="rect">
              <a:avLst/>
            </a:prstGeom>
          </p:spPr>
        </p:pic>
        <p:pic>
          <p:nvPicPr>
            <p:cNvPr id="11" name="Picture 10">
              <a:hlinkClick r:id="rId9"/>
              <a:extLst>
                <a:ext uri="{FF2B5EF4-FFF2-40B4-BE49-F238E27FC236}">
                  <a16:creationId xmlns:a16="http://schemas.microsoft.com/office/drawing/2014/main" id="{35D9CD95-96A4-384E-B0D5-6C31AA9FE0C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277581" y="5263609"/>
              <a:ext cx="479426" cy="47942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963085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C63AC16-CA6B-B043-AC84-B3A91A43B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59DC454-08D0-574D-AFF9-818F362928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Why Python?</a:t>
            </a:r>
          </a:p>
          <a:p>
            <a:r>
              <a:rPr lang="en-US" dirty="0"/>
              <a:t>Setting up python (Anaconda Distribution)</a:t>
            </a:r>
          </a:p>
          <a:p>
            <a:pPr>
              <a:tabLst>
                <a:tab pos="6272213" algn="l"/>
              </a:tabLst>
            </a:pPr>
            <a:r>
              <a:rPr lang="en-US" dirty="0"/>
              <a:t>Demos</a:t>
            </a:r>
          </a:p>
          <a:p>
            <a:pPr lvl="1">
              <a:tabLst>
                <a:tab pos="6272213" algn="l"/>
              </a:tabLst>
            </a:pPr>
            <a:r>
              <a:rPr lang="en-US" dirty="0"/>
              <a:t>Getting started</a:t>
            </a:r>
          </a:p>
          <a:p>
            <a:pPr lvl="1">
              <a:tabLst>
                <a:tab pos="6272213" algn="l"/>
              </a:tabLst>
            </a:pPr>
            <a:r>
              <a:rPr lang="en-US" dirty="0"/>
              <a:t>Plotting data</a:t>
            </a:r>
          </a:p>
          <a:p>
            <a:pPr lvl="1">
              <a:tabLst>
                <a:tab pos="6272213" algn="l"/>
              </a:tabLst>
            </a:pPr>
            <a:r>
              <a:rPr lang="en-US" dirty="0"/>
              <a:t>McCabe-Thiele</a:t>
            </a:r>
          </a:p>
          <a:p>
            <a:pPr>
              <a:tabLst>
                <a:tab pos="6272213" algn="l"/>
              </a:tabLst>
            </a:pPr>
            <a:r>
              <a:rPr lang="en-US" dirty="0"/>
              <a:t>Along the way</a:t>
            </a:r>
          </a:p>
          <a:p>
            <a:pPr lvl="1">
              <a:tabLst>
                <a:tab pos="6272213" algn="l"/>
              </a:tabLst>
            </a:pPr>
            <a:r>
              <a:rPr lang="en-US" dirty="0"/>
              <a:t>Basic and intermediate Python syntax and methods</a:t>
            </a:r>
          </a:p>
          <a:p>
            <a:pPr lvl="1">
              <a:tabLst>
                <a:tab pos="6272213" algn="l"/>
              </a:tabLst>
            </a:pPr>
            <a:r>
              <a:rPr lang="en-US" dirty="0"/>
              <a:t>Interactive notebooks (</a:t>
            </a:r>
            <a:r>
              <a:rPr lang="en-US" dirty="0" err="1"/>
              <a:t>Jupyter</a:t>
            </a:r>
            <a:r>
              <a:rPr lang="en-US" dirty="0"/>
              <a:t> Notebook)</a:t>
            </a:r>
          </a:p>
          <a:p>
            <a:pPr lvl="1">
              <a:tabLst>
                <a:tab pos="6272213" algn="l"/>
              </a:tabLst>
            </a:pPr>
            <a:r>
              <a:rPr lang="en-US" dirty="0"/>
              <a:t>Modules and packages (</a:t>
            </a:r>
            <a:r>
              <a:rPr lang="en-US" dirty="0">
                <a:latin typeface="Andale Mono" panose="020B0509000000000004" pitchFamily="49" charset="0"/>
              </a:rPr>
              <a:t>math</a:t>
            </a:r>
            <a:r>
              <a:rPr lang="en-US" dirty="0"/>
              <a:t>, </a:t>
            </a:r>
            <a:r>
              <a:rPr lang="en-US" dirty="0" err="1">
                <a:latin typeface="Andale Mono" panose="020B0509000000000004" pitchFamily="49" charset="0"/>
              </a:rPr>
              <a:t>numpy</a:t>
            </a:r>
            <a:r>
              <a:rPr lang="en-US" dirty="0"/>
              <a:t>, </a:t>
            </a:r>
            <a:r>
              <a:rPr lang="en-US" dirty="0" err="1">
                <a:latin typeface="Andale Mono" panose="020B0509000000000004" pitchFamily="49" charset="0"/>
              </a:rPr>
              <a:t>scipy</a:t>
            </a:r>
            <a:r>
              <a:rPr lang="en-US" dirty="0"/>
              <a:t>, </a:t>
            </a:r>
            <a:r>
              <a:rPr lang="en-US" dirty="0">
                <a:latin typeface="Andale Mono" panose="020B0509000000000004" pitchFamily="49" charset="0"/>
              </a:rPr>
              <a:t>pandas</a:t>
            </a:r>
            <a:r>
              <a:rPr lang="en-US" dirty="0"/>
              <a:t>, </a:t>
            </a:r>
            <a:r>
              <a:rPr lang="en-US" dirty="0">
                <a:latin typeface="Andale Mono" panose="020B0509000000000004" pitchFamily="49" charset="0"/>
              </a:rPr>
              <a:t>matplotlib</a:t>
            </a:r>
            <a:r>
              <a:rPr lang="en-US" dirty="0"/>
              <a:t>)</a:t>
            </a:r>
          </a:p>
          <a:p>
            <a:r>
              <a:rPr lang="en-US" dirty="0"/>
              <a:t>Getting and running the </a:t>
            </a:r>
            <a:r>
              <a:rPr lang="en-US" dirty="0" err="1"/>
              <a:t>demo’d</a:t>
            </a:r>
            <a:r>
              <a:rPr lang="en-US" dirty="0"/>
              <a:t> notebooks</a:t>
            </a:r>
          </a:p>
        </p:txBody>
      </p:sp>
    </p:spTree>
    <p:extLst>
      <p:ext uri="{BB962C8B-B14F-4D97-AF65-F5344CB8AC3E}">
        <p14:creationId xmlns:p14="http://schemas.microsoft.com/office/powerpoint/2010/main" val="16023903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59F155-EEE7-D647-A726-6532C86ED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note Before We Get Started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E8324A-9F38-3A44-9D9C-DEF996C131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you are watching this live (or simulated live)…</a:t>
            </a:r>
          </a:p>
          <a:p>
            <a:pPr lvl="1"/>
            <a:r>
              <a:rPr lang="en-US" dirty="0"/>
              <a:t>Sit back and relax</a:t>
            </a:r>
          </a:p>
          <a:p>
            <a:pPr lvl="1"/>
            <a:r>
              <a:rPr lang="en-US" dirty="0"/>
              <a:t>Think of this as a demo, not a course</a:t>
            </a:r>
          </a:p>
          <a:p>
            <a:endParaRPr lang="en-US" dirty="0"/>
          </a:p>
          <a:p>
            <a:r>
              <a:rPr lang="en-US" dirty="0"/>
              <a:t>Later, you can…</a:t>
            </a:r>
          </a:p>
          <a:p>
            <a:pPr lvl="1"/>
            <a:r>
              <a:rPr lang="en-US" dirty="0"/>
              <a:t>Download the </a:t>
            </a:r>
            <a:r>
              <a:rPr lang="en-US" dirty="0" err="1"/>
              <a:t>demo’d</a:t>
            </a:r>
            <a:r>
              <a:rPr lang="en-US" dirty="0"/>
              <a:t> notebooks</a:t>
            </a:r>
          </a:p>
          <a:p>
            <a:pPr lvl="1"/>
            <a:r>
              <a:rPr lang="en-US" dirty="0"/>
              <a:t>Access the recording on </a:t>
            </a:r>
            <a:r>
              <a:rPr lang="en-US" dirty="0" err="1"/>
              <a:t>AIChE</a:t>
            </a:r>
            <a:r>
              <a:rPr lang="en-US" dirty="0"/>
              <a:t> Academy</a:t>
            </a:r>
          </a:p>
          <a:p>
            <a:pPr lvl="1"/>
            <a:r>
              <a:rPr lang="en-US" dirty="0"/>
              <a:t>Pause the recording as you go through the demo</a:t>
            </a:r>
          </a:p>
        </p:txBody>
      </p:sp>
    </p:spTree>
    <p:extLst>
      <p:ext uri="{BB962C8B-B14F-4D97-AF65-F5344CB8AC3E}">
        <p14:creationId xmlns:p14="http://schemas.microsoft.com/office/powerpoint/2010/main" val="26751625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1991D-254F-EB4C-AB09-2688EA6AA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Python?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9DD91E-7B3C-B54F-B6E2-5BA526F1E6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Fastest growing computer programming language</a:t>
            </a:r>
          </a:p>
          <a:p>
            <a:r>
              <a:rPr lang="en-US" dirty="0"/>
              <a:t>Vibrant open source community</a:t>
            </a:r>
          </a:p>
          <a:p>
            <a:r>
              <a:rPr lang="en-US" dirty="0"/>
              <a:t>Simple yet dynamic syntax</a:t>
            </a:r>
          </a:p>
          <a:p>
            <a:r>
              <a:rPr lang="en-US" dirty="0"/>
              <a:t>Interoperable with other languages</a:t>
            </a:r>
          </a:p>
          <a:p>
            <a:r>
              <a:rPr lang="en-US" dirty="0"/>
              <a:t>A lot of capability “baked in”</a:t>
            </a:r>
          </a:p>
          <a:p>
            <a:r>
              <a:rPr lang="en-US" dirty="0"/>
              <a:t>Giant scientific python (SciPy) ecosystem</a:t>
            </a:r>
          </a:p>
          <a:p>
            <a:endParaRPr lang="en-US" dirty="0"/>
          </a:p>
          <a:p>
            <a:r>
              <a:rPr lang="en-US" dirty="0"/>
              <a:t>See Milan </a:t>
            </a:r>
            <a:r>
              <a:rPr lang="en-US" dirty="0" err="1"/>
              <a:t>Curcic’s</a:t>
            </a:r>
            <a:r>
              <a:rPr lang="en-US" dirty="0"/>
              <a:t> July 24, 2019, </a:t>
            </a:r>
            <a:r>
              <a:rPr lang="en-US" dirty="0" err="1"/>
              <a:t>AIChE</a:t>
            </a:r>
            <a:r>
              <a:rPr lang="en-US" dirty="0"/>
              <a:t> VLS webinar</a:t>
            </a:r>
            <a:br>
              <a:rPr lang="en-US" dirty="0"/>
            </a:br>
            <a:r>
              <a:rPr lang="en-US" i="1" dirty="0">
                <a:hlinkClick r:id="rId2"/>
              </a:rPr>
              <a:t>“Should I </a:t>
            </a:r>
            <a:r>
              <a:rPr lang="en-US" i="1" dirty="0" err="1">
                <a:hlinkClick r:id="rId2"/>
              </a:rPr>
              <a:t>Py</a:t>
            </a:r>
            <a:r>
              <a:rPr lang="en-US" i="1" dirty="0">
                <a:hlinkClick r:id="rId2"/>
              </a:rPr>
              <a:t> or Should I Fortran?”</a:t>
            </a:r>
            <a:endParaRPr lang="en-US" i="1" dirty="0"/>
          </a:p>
          <a:p>
            <a:endParaRPr lang="en-US" i="1" dirty="0"/>
          </a:p>
          <a:p>
            <a:r>
              <a:rPr lang="en-US" dirty="0"/>
              <a:t>Also see </a:t>
            </a:r>
            <a:r>
              <a:rPr lang="en-US" i="1" dirty="0"/>
              <a:t>“The Case For Python in Scientific Computing,” </a:t>
            </a:r>
            <a:br>
              <a:rPr lang="en-US" dirty="0"/>
            </a:br>
            <a:r>
              <a:rPr lang="en-US" dirty="0"/>
              <a:t>a summary of two PyCon2017 Keynotes: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www.datacamp.com</a:t>
            </a:r>
            <a:r>
              <a:rPr lang="en-US" dirty="0">
                <a:hlinkClick r:id="rId3"/>
              </a:rPr>
              <a:t>/community/blog/python-scientific-computing-case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D7979F-A017-D742-80DF-90063D7CA749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163595" y="2150185"/>
            <a:ext cx="3812397" cy="25415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B450CD1-6023-2346-B6C5-B5C60E3516A1}"/>
              </a:ext>
            </a:extLst>
          </p:cNvPr>
          <p:cNvSpPr txBox="1"/>
          <p:nvPr/>
        </p:nvSpPr>
        <p:spPr>
          <a:xfrm>
            <a:off x="8163595" y="4828942"/>
            <a:ext cx="40284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PYPL </a:t>
            </a:r>
            <a:r>
              <a:rPr lang="en-US" sz="1400" dirty="0" err="1"/>
              <a:t>PopularitY</a:t>
            </a:r>
            <a:r>
              <a:rPr lang="en-US" sz="1400" dirty="0"/>
              <a:t> of Programming Language Index (</a:t>
            </a:r>
            <a:r>
              <a:rPr lang="en-US" sz="1400" dirty="0">
                <a:hlinkClick r:id="rId5"/>
              </a:rPr>
              <a:t>http://pypl.github.io/PYPL.html</a:t>
            </a:r>
            <a:r>
              <a:rPr lang="en-US" sz="1400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41178683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BEEDD0-C270-004D-A342-BC818AD18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Anaconda Distribution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B7E1A1-D8F6-F547-8B09-19D3280687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194560"/>
            <a:ext cx="10820400" cy="4024125"/>
          </a:xfrm>
        </p:spPr>
        <p:txBody>
          <a:bodyPr/>
          <a:lstStyle/>
          <a:p>
            <a:r>
              <a:rPr lang="en-US" dirty="0"/>
              <a:t>Perhaps the easiest way to get started with Python</a:t>
            </a:r>
          </a:p>
          <a:p>
            <a:r>
              <a:rPr lang="en-US" dirty="0"/>
              <a:t>Primarily developed for data science (also supports R), but widely applicable</a:t>
            </a:r>
          </a:p>
          <a:p>
            <a:r>
              <a:rPr lang="en-US" dirty="0"/>
              <a:t>Free, easy-to-install package manager</a:t>
            </a:r>
          </a:p>
          <a:p>
            <a:r>
              <a:rPr lang="en-US" dirty="0"/>
              <a:t>Environment manager (</a:t>
            </a:r>
            <a:r>
              <a:rPr lang="en-US" dirty="0" err="1"/>
              <a:t>conda</a:t>
            </a:r>
            <a:r>
              <a:rPr lang="en-US" dirty="0"/>
              <a:t>, but also supports pip)</a:t>
            </a:r>
          </a:p>
          <a:p>
            <a:r>
              <a:rPr lang="en-US" dirty="0"/>
              <a:t>Collection of 1,000+ open source packages with free community support</a:t>
            </a:r>
          </a:p>
          <a:p>
            <a:r>
              <a:rPr lang="en-US" dirty="0"/>
              <a:t>Platform-agnostic: you can use it on Windows, macOS or Linux</a:t>
            </a:r>
          </a:p>
        </p:txBody>
      </p:sp>
    </p:spTree>
    <p:extLst>
      <p:ext uri="{BB962C8B-B14F-4D97-AF65-F5344CB8AC3E}">
        <p14:creationId xmlns:p14="http://schemas.microsoft.com/office/powerpoint/2010/main" val="7547603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77820-D59C-F544-812A-79277C3DF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Installing Anaconda Distribution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C692EB-4E1D-734B-AA95-6B7C94C855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Install instructions: </a:t>
            </a:r>
            <a:r>
              <a:rPr lang="en-US" dirty="0">
                <a:hlinkClick r:id="rId2"/>
              </a:rPr>
              <a:t>https://docs.anaconda.com/anaconda/install/</a:t>
            </a:r>
            <a:endParaRPr lang="en-US" dirty="0"/>
          </a:p>
          <a:p>
            <a:r>
              <a:rPr lang="en-US" dirty="0"/>
              <a:t>Download: </a:t>
            </a:r>
            <a:r>
              <a:rPr lang="en-US" dirty="0">
                <a:hlinkClick r:id="rId3"/>
              </a:rPr>
              <a:t>https://www.anaconda.com/distribution/#download-section</a:t>
            </a:r>
            <a:endParaRPr lang="en-US" dirty="0"/>
          </a:p>
          <a:p>
            <a:r>
              <a:rPr lang="en-US" dirty="0"/>
              <a:t>Graphical (Windows, macOS, and Linux) or command-line (macOS) installers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70F129-AC76-5043-A0B2-B5204B99C2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056" y="3599108"/>
            <a:ext cx="3909089" cy="275673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9969196-0169-264D-B3A2-958CCA5C05E0}"/>
              </a:ext>
            </a:extLst>
          </p:cNvPr>
          <p:cNvSpPr txBox="1"/>
          <p:nvPr/>
        </p:nvSpPr>
        <p:spPr>
          <a:xfrm>
            <a:off x="4858518" y="4440337"/>
            <a:ext cx="7028681" cy="338554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>
                <a:latin typeface="Andale Mono" panose="020B0509000000000004" pitchFamily="49" charset="0"/>
              </a:rPr>
              <a:t>$ bash ~/Downloads/Anaconda3-2019.10-MacOSX-x86_64.sh</a:t>
            </a:r>
          </a:p>
        </p:txBody>
      </p:sp>
    </p:spTree>
    <p:extLst>
      <p:ext uri="{BB962C8B-B14F-4D97-AF65-F5344CB8AC3E}">
        <p14:creationId xmlns:p14="http://schemas.microsoft.com/office/powerpoint/2010/main" val="18752276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FC7E80B-FBC9-F44B-81D1-9A60AA417A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753534"/>
            <a:ext cx="10820399" cy="703308"/>
          </a:xfrm>
        </p:spPr>
        <p:txBody>
          <a:bodyPr/>
          <a:lstStyle/>
          <a:p>
            <a:r>
              <a:rPr lang="en-US" dirty="0"/>
              <a:t>Demos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14F2F7B-3B85-9347-BC59-3DFCDACE9B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3800" y="562313"/>
            <a:ext cx="4341762" cy="410267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0E9DDE0-D422-9E45-850C-95272A6249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393" y="562313"/>
            <a:ext cx="4318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8342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B2CDB93-324D-B144-87C5-38A82DA78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the Slides and Demos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21C2660-8ADA-AB42-A583-FD66154D67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Github</a:t>
            </a:r>
            <a:endParaRPr lang="en-US" dirty="0"/>
          </a:p>
          <a:p>
            <a:pPr lvl="1"/>
            <a:r>
              <a:rPr lang="en-US" dirty="0"/>
              <a:t>Download: </a:t>
            </a:r>
            <a:r>
              <a:rPr lang="en-US" dirty="0">
                <a:hlinkClick r:id="rId2"/>
              </a:rPr>
              <a:t>https://github.com/padamson/python_cheme/archive/master.zip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Clone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5E85A8-D26D-A247-A9CF-E6CC12BC7B16}"/>
              </a:ext>
            </a:extLst>
          </p:cNvPr>
          <p:cNvSpPr txBox="1"/>
          <p:nvPr/>
        </p:nvSpPr>
        <p:spPr>
          <a:xfrm>
            <a:off x="2208309" y="3868068"/>
            <a:ext cx="7028681" cy="338554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>
                <a:latin typeface="Andale Mono" panose="020B0509000000000004" pitchFamily="49" charset="0"/>
              </a:rPr>
              <a:t>$ git clone </a:t>
            </a:r>
            <a:r>
              <a:rPr lang="en-US" sz="1600" dirty="0"/>
              <a:t>https://</a:t>
            </a:r>
            <a:r>
              <a:rPr lang="en-US" sz="1600" dirty="0" err="1"/>
              <a:t>github.com</a:t>
            </a:r>
            <a:r>
              <a:rPr lang="en-US" sz="1600" dirty="0"/>
              <a:t>/</a:t>
            </a:r>
            <a:r>
              <a:rPr lang="en-US" sz="1600" dirty="0" err="1"/>
              <a:t>padamson</a:t>
            </a:r>
            <a:r>
              <a:rPr lang="en-US" sz="1600" dirty="0"/>
              <a:t>/</a:t>
            </a:r>
            <a:r>
              <a:rPr lang="en-US" sz="1600" dirty="0" err="1"/>
              <a:t>python_cheme.git</a:t>
            </a:r>
            <a:endParaRPr lang="en-US" sz="1600" dirty="0">
              <a:latin typeface="Andale Mono" panose="020B050900000000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05318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F41FD9-D8C4-C74F-88AC-DE3F8F0D9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0A1AD0-ABE7-2E4E-8372-5B232AA07F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http://jckantor.github.io/CBE20255/</a:t>
            </a:r>
            <a:r>
              <a:rPr lang="en-US" dirty="0"/>
              <a:t> - CBE20255 Introduction to Chemical Engineering Analysis demonstrates the use of mass and energy balances for the analysis of chemical processes and products.</a:t>
            </a:r>
          </a:p>
          <a:p>
            <a:r>
              <a:rPr lang="en-US" dirty="0">
                <a:hlinkClick r:id="rId3"/>
              </a:rPr>
              <a:t>http://www.learncheme.com</a:t>
            </a:r>
            <a:r>
              <a:rPr lang="en-US" dirty="0"/>
              <a:t> – Educational resources for chemical engineering hosted at University of Colorado Boulder.</a:t>
            </a:r>
          </a:p>
          <a:p>
            <a:r>
              <a:rPr lang="en-US" dirty="0">
                <a:hlinkClick r:id="rId4"/>
              </a:rPr>
              <a:t>http://pypl.github.io/PYPL.html</a:t>
            </a:r>
            <a:r>
              <a:rPr lang="en-US" dirty="0"/>
              <a:t> - The PYPL </a:t>
            </a:r>
            <a:r>
              <a:rPr lang="en-US" dirty="0" err="1"/>
              <a:t>PopularitY</a:t>
            </a:r>
            <a:r>
              <a:rPr lang="en-US" dirty="0"/>
              <a:t> of Programming Language Index is created by analyzing how often language tutorials are searched on Google.</a:t>
            </a:r>
          </a:p>
        </p:txBody>
      </p:sp>
    </p:spTree>
    <p:extLst>
      <p:ext uri="{BB962C8B-B14F-4D97-AF65-F5344CB8AC3E}">
        <p14:creationId xmlns:p14="http://schemas.microsoft.com/office/powerpoint/2010/main" val="2298979149"/>
      </p:ext>
    </p:extLst>
  </p:cSld>
  <p:clrMapOvr>
    <a:masterClrMapping/>
  </p:clrMapOvr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{1D3DC76D-6BEC-3848-8E06-1B3A3D1CAB3F}tf10001079</Template>
  <TotalTime>618</TotalTime>
  <Words>442</Words>
  <Application>Microsoft Macintosh PowerPoint</Application>
  <PresentationFormat>Widescreen</PresentationFormat>
  <Paragraphs>65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Andale Mono</vt:lpstr>
      <vt:lpstr>Arial</vt:lpstr>
      <vt:lpstr>Century Gothic</vt:lpstr>
      <vt:lpstr>Vapor Trail</vt:lpstr>
      <vt:lpstr>Python for chemical engineers</vt:lpstr>
      <vt:lpstr>Outline</vt:lpstr>
      <vt:lpstr>A note Before We Get Started</vt:lpstr>
      <vt:lpstr>Why Python?</vt:lpstr>
      <vt:lpstr>Anaconda Distribution</vt:lpstr>
      <vt:lpstr>Installing Anaconda Distribution</vt:lpstr>
      <vt:lpstr>Demos</vt:lpstr>
      <vt:lpstr>Getting the Slides and Demos</vt:lpstr>
      <vt:lpstr>Acknowledgements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 for chemical engineers</dc:title>
  <dc:creator>Paul Adamson</dc:creator>
  <cp:lastModifiedBy>Paul Adamson</cp:lastModifiedBy>
  <cp:revision>23</cp:revision>
  <cp:lastPrinted>2019-10-16T12:26:55Z</cp:lastPrinted>
  <dcterms:created xsi:type="dcterms:W3CDTF">2019-10-16T12:13:22Z</dcterms:created>
  <dcterms:modified xsi:type="dcterms:W3CDTF">2019-10-24T00:52:01Z</dcterms:modified>
</cp:coreProperties>
</file>